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98" r:id="rId3"/>
    <p:sldId id="283" r:id="rId4"/>
    <p:sldId id="286" r:id="rId5"/>
    <p:sldId id="287" r:id="rId6"/>
    <p:sldId id="288" r:id="rId7"/>
    <p:sldId id="289" r:id="rId8"/>
    <p:sldId id="290" r:id="rId9"/>
    <p:sldId id="291" r:id="rId10"/>
    <p:sldId id="293" r:id="rId11"/>
    <p:sldId id="296" r:id="rId12"/>
    <p:sldId id="29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6A9B7B1-D715-4E8C-951D-FAFF073E9923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188B2B-9716-4033-B694-23A769D3C4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7786742" cy="142876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Государственное автономное учреждение Саратовской области</a:t>
            </a:r>
            <a:br>
              <a:rPr lang="ru-RU" sz="1200" dirty="0" smtClean="0"/>
            </a:br>
            <a:r>
              <a:rPr lang="ru-RU" sz="1200" dirty="0" smtClean="0"/>
              <a:t>«</a:t>
            </a:r>
            <a:r>
              <a:rPr lang="ru-RU" sz="1200" dirty="0" err="1" smtClean="0"/>
              <a:t>Марксовский</a:t>
            </a:r>
            <a:r>
              <a:rPr lang="ru-RU" sz="1200" dirty="0" smtClean="0"/>
              <a:t>  реабилитационный центр для детей и подростков</a:t>
            </a:r>
            <a:br>
              <a:rPr lang="ru-RU" sz="1200" dirty="0" smtClean="0"/>
            </a:br>
            <a:r>
              <a:rPr lang="ru-RU" sz="1200" dirty="0" smtClean="0"/>
              <a:t>с  ограниченными возможностями»</a:t>
            </a:r>
            <a:br>
              <a:rPr lang="ru-RU" sz="1200" dirty="0" smtClean="0"/>
            </a:br>
            <a:r>
              <a:rPr lang="ru-RU" sz="1100" dirty="0" smtClean="0"/>
              <a:t>реализации дополнительных </a:t>
            </a:r>
            <a:r>
              <a:rPr lang="ru-RU" sz="1100" dirty="0" err="1" smtClean="0"/>
              <a:t>общеразвивающих</a:t>
            </a:r>
            <a:r>
              <a:rPr lang="ru-RU" sz="1100" dirty="0" smtClean="0"/>
              <a:t> программ</a:t>
            </a:r>
            <a:br>
              <a:rPr lang="ru-RU" sz="11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14480" y="1214422"/>
            <a:ext cx="6572296" cy="5143536"/>
          </a:xfrm>
        </p:spPr>
        <p:txBody>
          <a:bodyPr>
            <a:normAutofit/>
          </a:bodyPr>
          <a:lstStyle/>
          <a:p>
            <a:endParaRPr lang="ru-RU" sz="36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Школа для родителей:</a:t>
            </a:r>
          </a:p>
          <a:p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«Дошкольное обучение ребёнка»</a:t>
            </a:r>
          </a:p>
          <a:p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 учитель-дефектолог:</a:t>
            </a:r>
          </a:p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Серебрякова В.В.</a:t>
            </a:r>
          </a:p>
          <a:p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sz="2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2022 год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Рисунок 1" descr="&amp;Kcy;&amp;acy;&amp;rcy;&amp;tcy;&amp;icy;&amp;ncy;&amp;kcy;&amp;icy; &amp;pcy;&amp;ocy; &amp;zcy;&amp;acy;&amp;pcy;&amp;rcy;&amp;ocy;&amp;scy;&amp;ucy; &amp;rcy;&amp;iecy;&amp;bcy;&amp;iecy;&amp;ncy;&amp;ocy;&amp;kcy; &amp;pcy;&amp;iecy;&amp;rcy;&amp;vcy;&amp;ocy;&amp;kcy;&amp;lcy;&amp;acy;&amp;scy;&amp;scy;&amp;ncy;&amp;icy;&amp;k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437112"/>
            <a:ext cx="2753156" cy="228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136904" cy="1368152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/>
              <a:t>основные </a:t>
            </a:r>
            <a:r>
              <a:rPr lang="ru-RU" sz="2400" b="1" i="1" dirty="0"/>
              <a:t>особенности природной организации нервной деятельности ребенка, которые могут быть причинами трудностей в обучении:</a:t>
            </a:r>
            <a:br>
              <a:rPr lang="ru-RU" sz="2400" b="1" i="1" dirty="0"/>
            </a:br>
            <a:endParaRPr lang="ru-RU" sz="2400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7920880" cy="53285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dirty="0" smtClean="0"/>
              <a:t>1</a:t>
            </a:r>
            <a:r>
              <a:rPr lang="ru-RU" sz="2900" b="1" i="1" u="sng" dirty="0"/>
              <a:t>. Низкий уровень работоспособности </a:t>
            </a:r>
            <a:r>
              <a:rPr lang="ru-RU" sz="2900" dirty="0"/>
              <a:t>- недостаточная выносливость нервных клеток ребенка при интенсивных или длительных нагрузках. </a:t>
            </a:r>
            <a:endParaRPr lang="ru-RU" sz="2900" dirty="0" smtClean="0"/>
          </a:p>
          <a:p>
            <a:pPr algn="just"/>
            <a:r>
              <a:rPr lang="ru-RU" sz="2900" b="1" u="sng" dirty="0" smtClean="0"/>
              <a:t>2</a:t>
            </a:r>
            <a:r>
              <a:rPr lang="ru-RU" sz="2900" b="1" u="sng" dirty="0"/>
              <a:t>. </a:t>
            </a:r>
            <a:r>
              <a:rPr lang="ru-RU" sz="2900" b="1" i="1" u="sng" dirty="0"/>
              <a:t>Медлительность психических процессов, </a:t>
            </a:r>
            <a:r>
              <a:rPr lang="ru-RU" sz="2900" dirty="0"/>
              <a:t>которая проявляется в замедленном темпе любого вида деятельности. Такому ребенку нужно больше времени на обдумывание, он тяжелее включается в новую работу или переключается с одного вида заданий на другие. </a:t>
            </a:r>
            <a:r>
              <a:rPr lang="ru-RU" sz="2900" dirty="0" smtClean="0"/>
              <a:t>Родителям </a:t>
            </a:r>
            <a:r>
              <a:rPr lang="ru-RU" sz="2900" dirty="0"/>
              <a:t>необходимо отчетливо представлять себе, каковы пределы роста темпа деятельности их ребенка.</a:t>
            </a:r>
          </a:p>
          <a:p>
            <a:pPr algn="just"/>
            <a:r>
              <a:rPr lang="ru-RU" sz="2900" b="1" i="1" u="sng" dirty="0"/>
              <a:t>3. Повышенный уровень тревожности </a:t>
            </a:r>
            <a:r>
              <a:rPr lang="ru-RU" sz="2900" dirty="0"/>
              <a:t>- страх, тревога, неуверенность в себе при выполнении различных задач. Обычно повышенный уровень тревожности свойственен неуравновешенным детям с возбудимой или слабой нервной системой.</a:t>
            </a:r>
          </a:p>
          <a:p>
            <a:pPr algn="just"/>
            <a:r>
              <a:rPr lang="ru-RU" sz="2900" b="1" i="1" u="sng" dirty="0"/>
              <a:t>4. Импульсивность </a:t>
            </a:r>
            <a:r>
              <a:rPr lang="ru-RU" sz="2900" dirty="0"/>
              <a:t>- ребёнок склонен действовать по первому побуждению без предварительного обдумывания. В разной мере импульсивность свойственна всем детям, но при яркой выраженности она может стать серьёзным препятствием в процессе занятий. Проявляется она в несдержанности, вспыльчивости, легкомысленности, непрестанной тяге к смене впечатлений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0667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85918" y="142852"/>
            <a:ext cx="6858048" cy="1285884"/>
          </a:xfrm>
        </p:spPr>
        <p:txBody>
          <a:bodyPr>
            <a:noAutofit/>
          </a:bodyPr>
          <a:lstStyle/>
          <a:p>
            <a:r>
              <a:rPr lang="ru-RU" sz="3200" i="1" dirty="0" smtClean="0"/>
              <a:t>7. Будьте готовы обратиться за помощью к специалистам.</a:t>
            </a:r>
            <a:endParaRPr lang="ru-RU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57356" y="1928802"/>
            <a:ext cx="6600844" cy="4446120"/>
          </a:xfrm>
        </p:spPr>
        <p:txBody>
          <a:bodyPr/>
          <a:lstStyle/>
          <a:p>
            <a:r>
              <a:rPr lang="ru-RU" sz="2800" dirty="0" smtClean="0"/>
              <a:t>Только специалист может провести комплексную диагностику развития речи (учитель-логопед) или всех психических функций ребенка (учитель-дефектолог, детский психолог) и на основе этого составить программу занятий.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529390" cy="1285884"/>
          </a:xfrm>
        </p:spPr>
        <p:txBody>
          <a:bodyPr/>
          <a:lstStyle/>
          <a:p>
            <a:r>
              <a:rPr lang="ru-RU" sz="3200" i="1" dirty="0" smtClean="0"/>
              <a:t>Успехов Вам в воспитании и развитии детей!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000232" y="2428868"/>
            <a:ext cx="6457968" cy="39528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Содержимое 3" descr="http://school34murmansk.ru/joom/images/soc/sovet1.jpg"/>
          <p:cNvPicPr>
            <a:picLocks noGrp="1"/>
          </p:cNvPicPr>
          <p:nvPr>
            <p:ph sz="quarter" idx="1"/>
          </p:nvPr>
        </p:nvPicPr>
        <p:blipFill>
          <a:blip r:embed="rId2"/>
          <a:srcRect r="2953"/>
          <a:stretch>
            <a:fillRect/>
          </a:stretch>
        </p:blipFill>
        <p:spPr bwMode="auto">
          <a:xfrm>
            <a:off x="1857356" y="1571612"/>
            <a:ext cx="664373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57356" y="142852"/>
            <a:ext cx="6243638" cy="1643074"/>
          </a:xfrm>
        </p:spPr>
        <p:txBody>
          <a:bodyPr/>
          <a:lstStyle/>
          <a:p>
            <a:r>
              <a:rPr lang="ru-RU" sz="3200" i="1" dirty="0" smtClean="0"/>
              <a:t>«Как правильно организовать занятия с ребенком дома?»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428860" y="2214554"/>
            <a:ext cx="5786478" cy="41671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Содержимое 4" descr="http://musicdon.ru/uploads/thumbs/f/5/a/f5ac4a7932edd5a755620a85f673178c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071678"/>
            <a:ext cx="6099020" cy="458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48430" cy="16561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1.Отведите </a:t>
            </a:r>
            <a:r>
              <a:rPr lang="ru-RU" b="1" i="1" dirty="0"/>
              <a:t>для занятия специальное время и организуйте рабочее место для ребенка.</a:t>
            </a:r>
            <a:br>
              <a:rPr lang="ru-RU" b="1" i="1" dirty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106124" cy="4845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	</a:t>
            </a:r>
            <a:r>
              <a:rPr lang="ru-RU" sz="2000" b="1" i="1" u="sng" dirty="0" smtClean="0"/>
              <a:t>Прежде </a:t>
            </a:r>
            <a:r>
              <a:rPr lang="ru-RU" sz="2000" b="1" i="1" u="sng" dirty="0"/>
              <a:t>всего, выберите и подготовьте специальное место для работы,</a:t>
            </a:r>
            <a:r>
              <a:rPr lang="ru-RU" sz="2000" b="1" dirty="0"/>
              <a:t> где ребенку и вам никто не будет мешать. Это должен быть именно учебный уголок, создающий у ребенка рабочую атмосферу и настроение, где каждый предмет напоминает ему о его успехах в учебе. </a:t>
            </a:r>
          </a:p>
          <a:p>
            <a:pPr marL="0" indent="0" algn="just">
              <a:buNone/>
            </a:pPr>
            <a:r>
              <a:rPr lang="ru-RU" sz="2000" b="1" dirty="0"/>
              <a:t>	</a:t>
            </a:r>
            <a:r>
              <a:rPr lang="ru-RU" sz="2000" b="1" i="1" u="sng" dirty="0"/>
              <a:t>Очень важно правильно выбрать время для занятий. </a:t>
            </a:r>
            <a:r>
              <a:rPr lang="ru-RU" sz="2000" b="1" dirty="0"/>
              <a:t>Обучение ни в коем случае не должно ущемлять интересы ребенка, иначе оно станет обузой. Вы должны помнить о том, что для него увлечения не менее важны, чем учеба.  </a:t>
            </a:r>
          </a:p>
          <a:p>
            <a:pPr marL="0" indent="0" algn="just">
              <a:buNone/>
            </a:pPr>
            <a:r>
              <a:rPr lang="ru-RU" sz="2000" b="1" dirty="0"/>
              <a:t>	</a:t>
            </a:r>
            <a:r>
              <a:rPr lang="ru-RU" sz="2000" b="1" i="1" u="sng" dirty="0"/>
              <a:t>Помните, что для детей дошкольного возраста ведущим видом деятельности является игра. </a:t>
            </a:r>
            <a:r>
              <a:rPr lang="ru-RU" sz="2000" b="1" dirty="0"/>
              <a:t>Именно в форме игры лучше всего проводить занятие с ребенком дома.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792088"/>
          </a:xfrm>
        </p:spPr>
        <p:txBody>
          <a:bodyPr>
            <a:noAutofit/>
          </a:bodyPr>
          <a:lstStyle/>
          <a:p>
            <a:r>
              <a:rPr lang="ru-RU" sz="2800" b="1" i="1" dirty="0"/>
              <a:t>2. Занятия должны быть регулярными.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7848872" cy="5349208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/>
              <a:t>Это очень важное условие: </a:t>
            </a:r>
            <a:r>
              <a:rPr lang="ru-RU" sz="1800" b="1" i="1" u="sng" dirty="0"/>
              <a:t>занятия должны проводиться систематически и быть не слишком </a:t>
            </a:r>
            <a:r>
              <a:rPr lang="ru-RU" sz="1800" b="1" i="1" u="sng" dirty="0" smtClean="0"/>
              <a:t>продолжительными.</a:t>
            </a:r>
          </a:p>
          <a:p>
            <a:pPr algn="just"/>
            <a:r>
              <a:rPr lang="ru-RU" sz="1800" b="1" i="1" u="sng" dirty="0"/>
              <a:t>Количество игр – 2-3 в день</a:t>
            </a:r>
            <a:r>
              <a:rPr lang="ru-RU" sz="1800" b="1" dirty="0"/>
              <a:t>, помимо игр на развитие мелкой моторики, артикуляционной гимнастики, автоматизации или дифференциации звуков. Некоторые задания </a:t>
            </a:r>
            <a:r>
              <a:rPr lang="ru-RU" sz="1800" b="1" dirty="0" smtClean="0"/>
              <a:t>можно </a:t>
            </a:r>
            <a:r>
              <a:rPr lang="ru-RU" sz="1800" b="1" dirty="0"/>
              <a:t>проводить по дороге домой. </a:t>
            </a:r>
            <a:r>
              <a:rPr lang="ru-RU" sz="1800" b="1" dirty="0" smtClean="0"/>
              <a:t>Можно </a:t>
            </a:r>
            <a:r>
              <a:rPr lang="ru-RU" sz="1800" b="1" dirty="0"/>
              <a:t>использовать для этого игру в мяч </a:t>
            </a:r>
            <a:r>
              <a:rPr lang="ru-RU" sz="1800" b="1" dirty="0" smtClean="0"/>
              <a:t>или </a:t>
            </a:r>
            <a:r>
              <a:rPr lang="ru-RU" sz="1800" b="1" dirty="0"/>
              <a:t>какую-либо другую подвижную игру, тогда ребенку будет интересно и он не устанет.     </a:t>
            </a:r>
          </a:p>
          <a:p>
            <a:pPr algn="just"/>
            <a:r>
              <a:rPr lang="ru-RU" sz="1800" b="1" i="1" u="sng" dirty="0"/>
              <a:t>Наилучший результат принесут ежедневные занятия длительностью не более 20-30 минут</a:t>
            </a:r>
            <a:r>
              <a:rPr lang="ru-RU" sz="1800" b="1" dirty="0"/>
              <a:t>. Такое расписание не слишком обременительно для ребенка и в то же время позволяет сделать занятия по-настоящему результативными. </a:t>
            </a:r>
            <a:endParaRPr lang="ru-RU" sz="1800" b="1" dirty="0" smtClean="0"/>
          </a:p>
          <a:p>
            <a:pPr algn="just"/>
            <a:r>
              <a:rPr lang="ru-RU" sz="1800" b="1" i="1" u="sng" dirty="0"/>
              <a:t>З</a:t>
            </a:r>
            <a:r>
              <a:rPr lang="ru-RU" sz="1800" b="1" i="1" u="sng" dirty="0" smtClean="0"/>
              <a:t>анятия </a:t>
            </a:r>
            <a:r>
              <a:rPr lang="ru-RU" sz="1800" b="1" i="1" u="sng" dirty="0"/>
              <a:t>должны проводиться не менее 3-х раз в </a:t>
            </a:r>
            <a:r>
              <a:rPr lang="ru-RU" sz="1800" b="1" i="1" u="sng" dirty="0" smtClean="0"/>
              <a:t>неделю.</a:t>
            </a:r>
          </a:p>
          <a:p>
            <a:pPr algn="just"/>
            <a:r>
              <a:rPr lang="ru-RU" sz="1800" b="1" i="1" u="sng" dirty="0" smtClean="0"/>
              <a:t>Длительность </a:t>
            </a:r>
            <a:r>
              <a:rPr lang="ru-RU" sz="1800" b="1" i="1" u="sng" dirty="0"/>
              <a:t>занятия без перерыва не должна превышать 10 - 12  минут. </a:t>
            </a:r>
          </a:p>
        </p:txBody>
      </p:sp>
    </p:spTree>
    <p:extLst>
      <p:ext uri="{BB962C8B-B14F-4D97-AF65-F5344CB8AC3E}">
        <p14:creationId xmlns="" xmlns:p14="http://schemas.microsoft.com/office/powerpoint/2010/main" val="16462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920880" cy="706090"/>
          </a:xfrm>
        </p:spPr>
        <p:txBody>
          <a:bodyPr>
            <a:noAutofit/>
          </a:bodyPr>
          <a:lstStyle/>
          <a:p>
            <a:r>
              <a:rPr lang="ru-RU" sz="2800" b="1" i="1" dirty="0"/>
              <a:t>3. Подготовьтесь к занятиям заранее.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7776864" cy="527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/>
              <a:t>	</a:t>
            </a:r>
            <a:r>
              <a:rPr lang="ru-RU" sz="2000" b="1" dirty="0" smtClean="0"/>
              <a:t>Для </a:t>
            </a:r>
            <a:r>
              <a:rPr lang="ru-RU" sz="2000" b="1" dirty="0"/>
              <a:t>того чтобы занятия были наиболее эффективными, необходимо заранее к ним подготовиться. Подберите материал, который понадобится вам для работы</a:t>
            </a:r>
            <a:r>
              <a:rPr lang="ru-RU" sz="2000" b="1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/>
              <a:t>	 </a:t>
            </a:r>
            <a:r>
              <a:rPr lang="ru-RU" sz="2000" b="1" u="sng" dirty="0"/>
              <a:t>Хорошо приобрести: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 </a:t>
            </a:r>
            <a:r>
              <a:rPr lang="ru-RU" sz="2000" b="1" dirty="0"/>
              <a:t>«Лото» различной тематики (зоологическое, биологическое, «Посуда</a:t>
            </a:r>
            <a:r>
              <a:rPr lang="ru-RU" sz="2000" b="1" dirty="0" smtClean="0"/>
              <a:t>», «</a:t>
            </a:r>
            <a:r>
              <a:rPr lang="ru-RU" sz="2000" b="1" dirty="0"/>
              <a:t>Мебель» и т.п.);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 муляжи </a:t>
            </a:r>
            <a:r>
              <a:rPr lang="ru-RU" sz="2000" b="1" dirty="0"/>
              <a:t>фруктов, овощей, наборы небольших пластмассовых игрушечных животных, насекомых, транспортных средств, кукольную посуду и т.д. (или хотя бы картинки);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 </a:t>
            </a:r>
            <a:r>
              <a:rPr lang="ru-RU" sz="2000" b="1" dirty="0"/>
              <a:t>пластилин, конструктор, шнуровки, счетные палочки;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цветные </a:t>
            </a:r>
            <a:r>
              <a:rPr lang="ru-RU" sz="2000" b="1" dirty="0"/>
              <a:t>карандаши, фломастеры, ручки</a:t>
            </a:r>
            <a:r>
              <a:rPr lang="ru-RU" sz="2000" b="1" dirty="0" smtClean="0"/>
              <a:t>;</a:t>
            </a:r>
          </a:p>
        </p:txBody>
      </p:sp>
    </p:spTree>
    <p:extLst>
      <p:ext uri="{BB962C8B-B14F-4D97-AF65-F5344CB8AC3E}">
        <p14:creationId xmlns="" xmlns:p14="http://schemas.microsoft.com/office/powerpoint/2010/main" val="278114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96204" cy="64294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Совместные занятия: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692696"/>
            <a:ext cx="7704856" cy="5781256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/>
              <a:t> </a:t>
            </a:r>
            <a:r>
              <a:rPr lang="ru-RU" sz="2000" b="1" i="1" u="sng" dirty="0"/>
              <a:t>Задания «наклей картинки» выполняются совместно взрослым и ребенком.</a:t>
            </a:r>
            <a:r>
              <a:rPr lang="ru-RU" sz="2000" b="1" dirty="0"/>
              <a:t> Причем, ребенок должен играть активную роль: выбрать картинки, которые ему больше нравятся, вырезать и приклеить. Тогда лексический материал усвоится лучше.</a:t>
            </a:r>
          </a:p>
          <a:p>
            <a:pPr algn="just"/>
            <a:r>
              <a:rPr lang="ru-RU" sz="2000" b="1" i="1" u="sng" dirty="0"/>
              <a:t>Задания «нарисуй», «раскрась» выполняет ребенок сам</a:t>
            </a:r>
            <a:r>
              <a:rPr lang="ru-RU" sz="2000" b="1" dirty="0"/>
              <a:t>. Можно немного помочь ему (например, подсказав, какие части тела есть у животного). </a:t>
            </a:r>
            <a:endParaRPr lang="ru-RU" sz="2000" b="1" dirty="0" smtClean="0"/>
          </a:p>
          <a:p>
            <a:pPr algn="just"/>
            <a:r>
              <a:rPr lang="ru-RU" sz="2000" b="1" i="1" u="sng" dirty="0" smtClean="0"/>
              <a:t>Будьте </a:t>
            </a:r>
            <a:r>
              <a:rPr lang="ru-RU" sz="2000" b="1" i="1" u="sng" dirty="0"/>
              <a:t>терпеливы во время самостоятельной работы ребенка в тетради. Не берите на себя то, что ребенок может и должен сделать самостоятельно.</a:t>
            </a:r>
          </a:p>
          <a:p>
            <a:pPr algn="just"/>
            <a:r>
              <a:rPr lang="ru-RU" sz="2000" b="1" i="1" u="sng" dirty="0"/>
              <a:t>Свидетельством того, что ваши занятия с ребенком не бесполезны, будет служить улучшение качества и скорости выполнения им упражнений</a:t>
            </a:r>
            <a:r>
              <a:rPr lang="ru-RU" sz="1800" b="1" i="1" u="sng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58485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968"/>
            <a:ext cx="7859216" cy="1143000"/>
          </a:xfrm>
        </p:spPr>
        <p:txBody>
          <a:bodyPr>
            <a:normAutofit/>
          </a:bodyPr>
          <a:lstStyle/>
          <a:p>
            <a:r>
              <a:rPr lang="ru-RU" sz="2800" b="1" i="1" dirty="0"/>
              <a:t>4. Поддерживайте своего ребенка в достижении цели.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7704856" cy="561662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dirty="0" smtClean="0"/>
              <a:t>	</a:t>
            </a:r>
            <a:r>
              <a:rPr lang="ru-RU" sz="2000" b="1" dirty="0" smtClean="0"/>
              <a:t>Многие </a:t>
            </a:r>
            <a:r>
              <a:rPr lang="ru-RU" sz="2000" b="1" dirty="0"/>
              <a:t>дети, уже имеющие неудачный опыт обучения, находятся под постоянным давлением страха неудачи. </a:t>
            </a:r>
            <a:r>
              <a:rPr lang="ru-RU" sz="2000" b="1" u="sng" dirty="0"/>
              <a:t>Чтобы помочь ребенку и ослабить его страх перед неудачами, придерживайтесь следующих правил: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 </a:t>
            </a:r>
            <a:r>
              <a:rPr lang="ru-RU" sz="2000" b="1" dirty="0"/>
              <a:t>ни с кем его не сравнивайте; важны только его собственные достижения;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</a:t>
            </a:r>
            <a:r>
              <a:rPr lang="ru-RU" sz="2000" b="1" dirty="0"/>
              <a:t>следите за его настроением, ободряйте его, если чувствуете, что он сомневается и не уверен в себе;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 поддерживайте </a:t>
            </a:r>
            <a:r>
              <a:rPr lang="ru-RU" sz="2000" b="1" dirty="0"/>
              <a:t>навыки, которые ребенок уже приобрел;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</a:t>
            </a:r>
            <a:r>
              <a:rPr lang="ru-RU" sz="2000" b="1" dirty="0"/>
              <a:t>напоминайте ему о конечной цели - это его подбодрит;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</a:t>
            </a:r>
            <a:r>
              <a:rPr lang="ru-RU" sz="2000" b="1" dirty="0"/>
              <a:t>поощряйте своего ребенка в самостоятельном достижении успехов;</a:t>
            </a:r>
          </a:p>
          <a:p>
            <a:pPr algn="just"/>
            <a:r>
              <a:rPr lang="ru-RU" sz="2000" b="1" dirty="0"/>
              <a:t> </a:t>
            </a:r>
            <a:r>
              <a:rPr lang="ru-RU" sz="2000" b="1" dirty="0" smtClean="0"/>
              <a:t> </a:t>
            </a:r>
            <a:r>
              <a:rPr lang="ru-RU" sz="2000" b="1" dirty="0"/>
              <a:t>ни одно даже самое маленькое достижение не следует оставлять незамеченным.</a:t>
            </a:r>
          </a:p>
          <a:p>
            <a:pPr marL="0" indent="0" algn="just">
              <a:buNone/>
            </a:pPr>
            <a:r>
              <a:rPr lang="ru-RU" sz="2200" b="1" i="1" u="sng" dirty="0"/>
              <a:t>Помните о том, что нет лучшего стимула к продолжению работы, чем похвала.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20372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850106"/>
          </a:xfrm>
        </p:spPr>
        <p:txBody>
          <a:bodyPr>
            <a:normAutofit/>
          </a:bodyPr>
          <a:lstStyle/>
          <a:p>
            <a:r>
              <a:rPr lang="ru-RU" sz="2400" b="1" i="1" dirty="0"/>
              <a:t>5. Найдите правильный подход к обучению своего ребенка</a:t>
            </a:r>
            <a:r>
              <a:rPr lang="ru-RU" sz="24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7776864" cy="53778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	</a:t>
            </a:r>
            <a:r>
              <a:rPr lang="ru-RU" sz="2000" b="1" dirty="0" smtClean="0"/>
              <a:t>Все </a:t>
            </a:r>
            <a:r>
              <a:rPr lang="ru-RU" sz="2000" b="1" dirty="0"/>
              <a:t>дети разные, и каждый из них нуждается в индивидуальном подходе.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/>
              <a:t>	</a:t>
            </a:r>
            <a:r>
              <a:rPr lang="ru-RU" sz="2000" b="1" i="1" u="sng" dirty="0" smtClean="0">
                <a:solidFill>
                  <a:schemeClr val="bg2">
                    <a:lumMod val="50000"/>
                  </a:schemeClr>
                </a:solidFill>
              </a:rPr>
              <a:t>Постарайтесь </a:t>
            </a:r>
            <a:r>
              <a:rPr lang="ru-RU" sz="2000" b="1" i="1" u="sng" dirty="0">
                <a:solidFill>
                  <a:schemeClr val="bg2">
                    <a:lumMod val="50000"/>
                  </a:schemeClr>
                </a:solidFill>
              </a:rPr>
              <a:t>понять, что нужно вашему ребенку, и, отталкиваясь от этого, стройте ваши занятия. Это значительно облегчит процесс обучения и сделает ваши занятия не только полезными, но и приятными.</a:t>
            </a:r>
          </a:p>
          <a:p>
            <a:pPr marL="0" indent="0" algn="just">
              <a:buNone/>
            </a:pPr>
            <a:r>
              <a:rPr lang="ru-RU" sz="2000" b="1" i="1" dirty="0" smtClean="0"/>
              <a:t>         </a:t>
            </a:r>
            <a:r>
              <a:rPr lang="ru-RU" b="1" dirty="0" smtClean="0"/>
              <a:t>Приучайте </a:t>
            </a:r>
            <a:r>
              <a:rPr lang="ru-RU" b="1" dirty="0"/>
              <a:t>ребенка постепенно к самостоятельным учебным действиям </a:t>
            </a:r>
            <a:r>
              <a:rPr lang="ru-RU" b="1" dirty="0" smtClean="0"/>
              <a:t>через: </a:t>
            </a:r>
          </a:p>
          <a:p>
            <a:pPr algn="just"/>
            <a:r>
              <a:rPr lang="ru-RU" sz="2000" b="1" dirty="0" smtClean="0"/>
              <a:t>постановку </a:t>
            </a:r>
            <a:r>
              <a:rPr lang="ru-RU" sz="2000" b="1" dirty="0"/>
              <a:t>целей: "Что ты сейчас будешь делать?",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понимание </a:t>
            </a:r>
            <a:r>
              <a:rPr lang="ru-RU" sz="2000" b="1" dirty="0"/>
              <a:t>учебной цели: "Для чего ты будешь выполнять это задание</a:t>
            </a:r>
            <a:r>
              <a:rPr lang="ru-RU" sz="2000" b="1" dirty="0" smtClean="0"/>
              <a:t>?«</a:t>
            </a:r>
          </a:p>
          <a:p>
            <a:pPr algn="just"/>
            <a:r>
              <a:rPr lang="ru-RU" sz="2000" b="1" dirty="0" smtClean="0"/>
              <a:t> </a:t>
            </a:r>
            <a:r>
              <a:rPr lang="ru-RU" sz="2000" b="1" dirty="0"/>
              <a:t>и составление плана выполнения задания: "Как ты будешь это делать?".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42538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6" cy="864096"/>
          </a:xfrm>
        </p:spPr>
        <p:txBody>
          <a:bodyPr>
            <a:noAutofit/>
          </a:bodyPr>
          <a:lstStyle/>
          <a:p>
            <a:r>
              <a:rPr lang="ru-RU" sz="2800" b="1" i="1" dirty="0"/>
              <a:t>6. Формируйте у ребенка желание учиться.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340768"/>
            <a:ext cx="7560840" cy="5133184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Лучший способ для этого - похвала, положительная оценка. Важно, чтобы эта оценка была наглядной. Придумайте вместе с ребенком забавные символы, которыми вы будете оценивать работу: это может быть солнышко и тучка, звездочка и дождик, смешная рожица: улыбающаяся, если задание выполнено хорошо, и плачущая, если ребенок не справился с заданием.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717032"/>
            <a:ext cx="4357718" cy="271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0084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</TotalTime>
  <Words>594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Государственное автономное учреждение Саратовской области «Марксовский  реабилитационный центр для детей и подростков с  ограниченными возможностями» реализации дополнительных общеразвивающих программ  </vt:lpstr>
      <vt:lpstr>«Как правильно организовать занятия с ребенком дома?»</vt:lpstr>
      <vt:lpstr>1.Отведите для занятия специальное время и организуйте рабочее место для ребенка. </vt:lpstr>
      <vt:lpstr>2. Занятия должны быть регулярными.</vt:lpstr>
      <vt:lpstr>3. Подготовьтесь к занятиям заранее.</vt:lpstr>
      <vt:lpstr>Совместные занятия:</vt:lpstr>
      <vt:lpstr>4. Поддерживайте своего ребенка в достижении цели.</vt:lpstr>
      <vt:lpstr>5. Найдите правильный подход к обучению своего ребенка.</vt:lpstr>
      <vt:lpstr>6. Формируйте у ребенка желание учиться.</vt:lpstr>
      <vt:lpstr>основные особенности природной организации нервной деятельности ребенка, которые могут быть причинами трудностей в обучении: </vt:lpstr>
      <vt:lpstr>7. Будьте готовы обратиться за помощью к специалистам.</vt:lpstr>
      <vt:lpstr>Успехов Вам в воспитании и развитии детей!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учреждение Саратовской области «Марксовский  реабилитационный центр для детей и подростков с  ограниченными возможностями» Отделение психолого-педагогической помощи </dc:title>
  <dc:creator>~</dc:creator>
  <cp:lastModifiedBy>Пользователь</cp:lastModifiedBy>
  <cp:revision>82</cp:revision>
  <dcterms:created xsi:type="dcterms:W3CDTF">2015-09-28T16:40:15Z</dcterms:created>
  <dcterms:modified xsi:type="dcterms:W3CDTF">2022-10-18T13:44:02Z</dcterms:modified>
</cp:coreProperties>
</file>